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colors5.xml" ContentType="application/vnd.ms-office.chartcolorstyle+xml"/>
  <Override PartName="/ppt/charts/colors6.xml" ContentType="application/vnd.ms-office.chartcolorstyle+xml"/>
  <Override PartName="/ppt/charts/colors7.xml" ContentType="application/vnd.ms-office.chartcolorstyle+xml"/>
  <Override PartName="/ppt/charts/colors8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charts/style5.xml" ContentType="application/vnd.ms-office.chartstyle+xml"/>
  <Override PartName="/ppt/charts/style6.xml" ContentType="application/vnd.ms-office.chartstyle+xml"/>
  <Override PartName="/ppt/charts/style7.xml" ContentType="application/vnd.ms-office.chartstyle+xml"/>
  <Override PartName="/ppt/charts/style8.xml" ContentType="application/vnd.ms-office.chartstyl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74" r:id="rId4"/>
    <p:sldId id="286" r:id="rId5"/>
    <p:sldId id="287" r:id="rId6"/>
    <p:sldId id="289" r:id="rId7"/>
    <p:sldId id="324" r:id="rId8"/>
    <p:sldId id="323" r:id="rId9"/>
    <p:sldId id="326" r:id="rId10"/>
    <p:sldId id="325" r:id="rId11"/>
    <p:sldId id="256" r:id="rId12"/>
    <p:sldId id="288" r:id="rId13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41"/>
    <p:restoredTop sz="94660"/>
  </p:normalViewPr>
  <p:slideViewPr>
    <p:cSldViewPr>
      <p:cViewPr varScale="0">
        <p:scale>
          <a:sx n="100" d="100"/>
          <a:sy n="100" d="100"/>
        </p:scale>
        <p:origin x="-138" y="558"/>
      </p:cViewPr>
      <p:guideLst>
        <p:guide orient="horz" pos="243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ableStyles" Target="tableStyles.xml" /></Relationships>
</file>

<file path=ppt/charts/_rels/chart1.xml.rels><?xml version="1.0" encoding="UTF-8"?><Relationships xmlns="http://schemas.openxmlformats.org/package/2006/relationships"><Relationship Id="rId1" Type="http://schemas.openxmlformats.org/officeDocument/2006/relationships/package" Target="../embeddings/JUSTCalc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<?xml version="1.0" encoding="UTF-8"?><Relationships xmlns="http://schemas.openxmlformats.org/package/2006/relationships"><Relationship Id="rId1" Type="http://schemas.openxmlformats.org/officeDocument/2006/relationships/package" Target="../embeddings/JUSTCalc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<?xml version="1.0" encoding="UTF-8"?><Relationships xmlns="http://schemas.openxmlformats.org/package/2006/relationships"><Relationship Id="rId1" Type="http://schemas.openxmlformats.org/officeDocument/2006/relationships/package" Target="../embeddings/JUSTCalc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<?xml version="1.0" encoding="UTF-8"?><Relationships xmlns="http://schemas.openxmlformats.org/package/2006/relationships"><Relationship Id="rId1" Type="http://schemas.openxmlformats.org/officeDocument/2006/relationships/package" Target="../embeddings/JUSTCalc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_rels/chart5.xml.rels><?xml version="1.0" encoding="UTF-8"?><Relationships xmlns="http://schemas.openxmlformats.org/package/2006/relationships"><Relationship Id="rId1" Type="http://schemas.openxmlformats.org/officeDocument/2006/relationships/package" Target="../embeddings/JUSTCalc_Worksheet5.xlsx" /><Relationship Id="rId2" Type="http://schemas.microsoft.com/office/2011/relationships/chartColorStyle" Target="colors5.xml" /><Relationship Id="rId3" Type="http://schemas.microsoft.com/office/2011/relationships/chartStyle" Target="style5.xml" /></Relationships>
</file>

<file path=ppt/charts/_rels/chart6.xml.rels><?xml version="1.0" encoding="UTF-8"?><Relationships xmlns="http://schemas.openxmlformats.org/package/2006/relationships"><Relationship Id="rId1" Type="http://schemas.openxmlformats.org/officeDocument/2006/relationships/package" Target="../embeddings/JUSTCalc_Worksheet6.xlsx" /><Relationship Id="rId2" Type="http://schemas.openxmlformats.org/officeDocument/2006/relationships/chartUserShapes" Target="../drawings/drawing2.xml" /><Relationship Id="rId3" Type="http://schemas.microsoft.com/office/2011/relationships/chartColorStyle" Target="colors6.xml" /><Relationship Id="rId4" Type="http://schemas.microsoft.com/office/2011/relationships/chartStyle" Target="style6.xml" /></Relationships>
</file>

<file path=ppt/charts/_rels/chart7.xml.rels><?xml version="1.0" encoding="UTF-8"?><Relationships xmlns="http://schemas.openxmlformats.org/package/2006/relationships"><Relationship Id="rId1" Type="http://schemas.openxmlformats.org/officeDocument/2006/relationships/package" Target="../embeddings/JUSTCalc_Worksheet7.xlsx" /><Relationship Id="rId2" Type="http://schemas.openxmlformats.org/officeDocument/2006/relationships/chartUserShapes" Target="../drawings/drawing1.xml" /><Relationship Id="rId3" Type="http://schemas.microsoft.com/office/2011/relationships/chartColorStyle" Target="colors7.xml" /><Relationship Id="rId4" Type="http://schemas.microsoft.com/office/2011/relationships/chartStyle" Target="style7.xml" /></Relationships>
</file>

<file path=ppt/charts/_rels/chart8.xml.rels><?xml version="1.0" encoding="UTF-8"?><Relationships xmlns="http://schemas.openxmlformats.org/package/2006/relationships"><Relationship Id="rId1" Type="http://schemas.openxmlformats.org/officeDocument/2006/relationships/package" Target="../embeddings/JUSTCalc_Worksheet8.xlsx" /><Relationship Id="rId2" Type="http://schemas.microsoft.com/office/2011/relationships/chartColorStyle" Target="colors8.xml" /><Relationship Id="rId3" Type="http://schemas.microsoft.com/office/2011/relationships/chartStyle" Target="style8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179571663920923e-002"/>
          <c:y val="9.0497737556561084e-002"/>
          <c:w val="0.2701812191103789"/>
          <c:h val="0.49472096530920062"/>
        </c:manualLayout>
      </c:layout>
      <c:pieChart>
        <c:varyColors val="1"/>
        <c:ser>
          <c:idx val="0"/>
          <c:order val="0"/>
          <c:tx>
            <c:v>#REF!</c:v>
          </c:tx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BF92E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FFA6A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noAutofit/>
                </a:bodyPr>
                <a:lstStyle/>
                <a:p>
                  <a:pPr algn="ctr" rtl="0">
                    <a:defRPr kumimoji="0" lang="ja-JP" altLang="en-US" sz="1400" b="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dLbl>
              <c:idx val="1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20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dLbl>
              <c:idx val="2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20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dLbl>
              <c:idx val="3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20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dLbl>
              <c:idx val="4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20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dLbl>
              <c:idx val="5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20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dLbl>
              <c:idx val="6"/>
              <c:layout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wrap="square" lIns="36576" tIns="18288" rIns="36576" bIns="18288" anchor="ctr" anchorCtr="1">
                  <a:spAutoFit/>
                </a:bodyPr>
                <a:lstStyle/>
                <a:p>
                  <a:pPr algn="ctr" rtl="0">
                    <a:defRPr kumimoji="0" lang="ja-JP" altLang="en-US" sz="1200" kern="120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>
                    <a:prstGeom prst="rect">
                      <a:avLst/>
                    </a:prstGeom>
                    <a:noFill/>
                    <a:ln/>
                    <a:effectLst/>
                  </c15:spPr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197" kern="120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BIZ UDP新丸ゴ"/>
                    <a:ea typeface="BIZ UDP新丸ゴ"/>
                    <a:cs typeface="+mn-cs"/>
                  </a:defRPr>
                </a:pPr>
                <a:endParaRPr lang="ja-JP" alt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>
                  <a:prstGeom prst="rect">
                    <a:avLst/>
                  </a:prstGeom>
                  <a:noFill/>
                  <a:ln/>
                  <a:effectLst/>
                </c15:spPr>
              </c:ext>
            </c:extLst>
          </c:dLbls>
          <c:cat>
            <c:strRef>
              <c:f>=Sheet1!$A$2:$A$8</c:f>
              <c:strCache>
                <c:ptCount val="7"/>
                <c:pt idx="0">
                  <c:v>50代：37人</c:v>
                </c:pt>
                <c:pt idx="1">
                  <c:v>60代：33人</c:v>
                </c:pt>
                <c:pt idx="2">
                  <c:v>40代：19人</c:v>
                </c:pt>
                <c:pt idx="3">
                  <c:v>30代：10人</c:v>
                </c:pt>
                <c:pt idx="4">
                  <c:v>70代以上：７人</c:v>
                </c:pt>
                <c:pt idx="5">
                  <c:v>20代：2人</c:v>
                </c:pt>
              </c:strCache>
            </c:strRef>
          </c:cat>
          <c:val>
            <c:numRef>
              <c:f>=Sheet1!$B$2:$B$8</c:f>
              <c:numCache>
                <c:formatCode>General</c:formatCode>
                <c:ptCount val="7"/>
                <c:pt idx="0" formatCode="0.0%">
                  <c:v>0.34300000000000003</c:v>
                </c:pt>
                <c:pt idx="1">
                  <c:v>0.30599999999999999</c:v>
                </c:pt>
                <c:pt idx="2">
                  <c:v>0.17599999999999999</c:v>
                </c:pt>
                <c:pt idx="3">
                  <c:v>9.2999999999999999e-002</c:v>
                </c:pt>
                <c:pt idx="4">
                  <c:v>6.5000000000000002e-002</c:v>
                </c:pt>
                <c:pt idx="5">
                  <c:v>1.9e-002</c:v>
                </c:pt>
              </c:numCache>
            </c:numRef>
          </c:val>
        </c:ser>
        <c:ser>
          <c:idx val="1"/>
          <c:order val="1"/>
          <c:tx>
            <c:strRef>
              <c:f>=Sheet1!$B$1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=Sheet1!$A$2:$A$8</c:f>
              <c:strCache>
                <c:ptCount val="7"/>
                <c:pt idx="0">
                  <c:v>50代：37人</c:v>
                </c:pt>
              </c:strCache>
            </c:strRef>
          </c:cat>
          <c:val>
            <c:numRef>
              <c:f/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6"/>
        <c:delete val="1"/>
      </c:legendEntry>
      <c:layout>
        <c:manualLayout>
          <c:xMode val="edge"/>
          <c:yMode val="edge"/>
          <c:x val="2.4064171122994651e-002"/>
          <c:y val="0.61505065123010128"/>
          <c:w val="0.27540106951871657"/>
          <c:h val="0.32272069464544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l" rtl="0">
            <a:defRPr kumimoji="0" lang="ja-JP" altLang="en-US" sz="1197" kern="1200">
              <a:solidFill>
                <a:schemeClr val="tx1">
                  <a:lumMod val="65000"/>
                  <a:lumOff val="35000"/>
                </a:schemeClr>
              </a:solidFill>
              <a:latin typeface="BIZ UDP新丸ゴ"/>
              <a:ea typeface="BIZ UDP新丸ゴ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8448883666275"/>
          <c:y val="0.14652014652014653"/>
          <c:w val="0.39130434782608697"/>
          <c:h val="0.60989010989010994"/>
        </c:manualLayout>
      </c:layout>
      <c:pieChart>
        <c:varyColors val="1"/>
        <c:ser>
          <c:idx val="0"/>
          <c:order val="0"/>
          <c:tx>
            <c:strRef>
              <c:f>=Sheet1!$B$1</c:f>
              <c:strCache>
                <c:ptCount val="1"/>
                <c:pt idx="0">
                  <c:v>居住地</c:v>
                </c:pt>
              </c:strCache>
            </c:strRef>
          </c:tx>
          <c:explosion val="2"/>
          <c:dPt>
            <c:idx val="0"/>
            <c:invertIfNegative val="0"/>
            <c:bubble3D val="0"/>
            <c:explosion val="2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explosion val="2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新丸ゴ"/>
                    <a:ea typeface="BIZ UDP新丸ゴ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=Sheet1!$A$2:$A$3</c:f>
              <c:strCache>
                <c:ptCount val="2"/>
                <c:pt idx="0">
                  <c:v>下妻市内:105人</c:v>
                </c:pt>
                <c:pt idx="1">
                  <c:v>下妻市外：3人</c:v>
                </c:pt>
              </c:strCache>
            </c:strRef>
          </c:cat>
          <c:val>
            <c:numRef>
              <c:f>=Sheet1!$B$2:$B$3</c:f>
              <c:numCache>
                <c:formatCode>0.0%</c:formatCode>
                <c:ptCount val="2"/>
                <c:pt idx="0">
                  <c:v>0.97199999999999998</c:v>
                </c:pt>
                <c:pt idx="1">
                  <c:v>2.8000000000000001e-002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955346650998822"/>
          <c:y val="0.77289377289377292"/>
          <c:w val="0.2408930669800235"/>
          <c:h val="0.184981684981684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l" rtl="0">
            <a:defRPr kumimoji="0" lang="ja-JP" altLang="en-US" sz="1100" kern="1200">
              <a:solidFill>
                <a:schemeClr val="tx1">
                  <a:lumMod val="65000"/>
                  <a:lumOff val="35000"/>
                </a:schemeClr>
              </a:solidFill>
              <a:latin typeface="BIZ UDP新丸ゴ"/>
              <a:ea typeface="BIZ UDP新丸ゴ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379008746355682"/>
          <c:y val="0.20516962843295639"/>
          <c:w val="0.32507288629737607"/>
          <c:h val="0.642972536348949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=Sheet1!$B$1</c:f>
              <c:strCache>
                <c:ptCount val="1"/>
                <c:pt idx="0">
                  <c:v>件数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新丸ゴ"/>
                    <a:ea typeface="BIZ UDP新丸ゴ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noFill/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=Sheet1!$A$2:$A$7</c:f>
              <c:strCache>
                <c:ptCount val="6"/>
                <c:pt idx="0">
                  <c:v>住民票の写し</c:v>
                </c:pt>
                <c:pt idx="1">
                  <c:v>印鑑登録証明書</c:v>
                </c:pt>
                <c:pt idx="2">
                  <c:v>戸籍謄本</c:v>
                </c:pt>
                <c:pt idx="3">
                  <c:v>戸籍抄本</c:v>
                </c:pt>
                <c:pt idx="4">
                  <c:v>課税（非課税）証明</c:v>
                </c:pt>
                <c:pt idx="5">
                  <c:v>所得証明</c:v>
                </c:pt>
              </c:strCache>
            </c:strRef>
          </c:cat>
          <c:val>
            <c:numRef>
              <c:f>=Sheet1!$B$2:$B$7</c:f>
              <c:numCache>
                <c:formatCode>General</c:formatCode>
                <c:ptCount val="6"/>
                <c:pt idx="0">
                  <c:v>68</c:v>
                </c:pt>
                <c:pt idx="1">
                  <c:v>53</c:v>
                </c:pt>
                <c:pt idx="2">
                  <c:v>18</c:v>
                </c:pt>
                <c:pt idx="3">
                  <c:v>11</c:v>
                </c:pt>
                <c:pt idx="4">
                  <c:v>6</c:v>
                </c:pt>
                <c:pt idx="5">
                  <c:v>6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0"/>
        <c:axId val="1"/>
        <c:axId val="2"/>
      </c:barChart>
      <c:catAx>
        <c:axId val="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overflow" horzOverflow="overflow" wrap="square" anchor="ctr" anchorCtr="1"/>
          <a:lstStyle/>
          <a:p>
            <a:pPr algn="ctr" rtl="0">
              <a:defRPr kumimoji="0" lang="ja-JP" altLang="en-US" sz="1197" kern="1200">
                <a:solidFill>
                  <a:schemeClr val="tx1">
                    <a:lumMod val="65000"/>
                    <a:lumOff val="35000"/>
                  </a:schemeClr>
                </a:solidFill>
                <a:latin typeface="BIZ UDP新丸ゴ"/>
                <a:ea typeface="BIZ UDP新丸ゴ"/>
                <a:cs typeface="+mn-cs"/>
              </a:defRPr>
            </a:pPr>
            <a:endParaRPr lang="ja-JP" altLang="en-US"/>
          </a:p>
        </c:txPr>
        <c:crossAx val="2"/>
        <c:crosses val="autoZero"/>
        <c:auto val="0"/>
        <c:lblAlgn val="ctr"/>
        <c:lblOffset val="100"/>
        <c:noMultiLvlLbl val="0"/>
      </c:catAx>
      <c:valAx>
        <c:axId val="2"/>
        <c:scaling>
          <c:orientation val="minMax"/>
        </c:scaling>
        <c:delete val="0"/>
        <c:axPos val="t"/>
        <c:majorGridlines>
          <c:spPr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overflow" horzOverflow="overflow" wrap="square" anchor="ctr" anchorCtr="1"/>
          <a:lstStyle/>
          <a:p>
            <a:pPr algn="ctr" rtl="0">
              <a:defRPr kumimoji="0" lang="ja-JP" altLang="en-US" sz="1197" kern="1200">
                <a:solidFill>
                  <a:schemeClr val="tx1">
                    <a:lumMod val="65000"/>
                    <a:lumOff val="35000"/>
                  </a:schemeClr>
                </a:solidFill>
                <a:latin typeface="BIZ UDP新丸ゴ"/>
                <a:ea typeface="BIZ UDP新丸ゴ"/>
                <a:cs typeface="+mn-cs"/>
              </a:defRPr>
            </a:pPr>
            <a:endParaRPr lang="ja-JP" altLang="en-US"/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l" rtl="0">
            <a:defRPr kumimoji="0" lang="ja-JP" altLang="en-US" sz="1197" kern="1200">
              <a:solidFill>
                <a:schemeClr val="tx1">
                  <a:lumMod val="65000"/>
                  <a:lumOff val="35000"/>
                </a:schemeClr>
              </a:solidFill>
              <a:latin typeface="BIZ UDP新丸ゴ"/>
              <a:ea typeface="BIZ UDP新丸ゴ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4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880913539967375"/>
          <c:y val="0.14200298953662183"/>
          <c:w val="0.5513866231647635"/>
          <c:h val="0.50523168908819138"/>
        </c:manualLayout>
      </c:layout>
      <c:pieChart>
        <c:varyColors val="1"/>
        <c:ser>
          <c:idx val="0"/>
          <c:order val="0"/>
          <c:tx>
            <c:strRef>
              <c:f>=Sheet1!$B$1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新丸ゴ"/>
                    <a:ea typeface="BIZ UDP新丸ゴ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=Sheet1!$A$2:$A$6</c:f>
              <c:strCache>
                <c:ptCount val="5"/>
                <c:pt idx="0">
                  <c:v>内容もよく理解している。利用したことがある：73</c:v>
                </c:pt>
                <c:pt idx="1">
                  <c:v>詳しくは知らない。利用したことがある：15</c:v>
                </c:pt>
                <c:pt idx="2">
                  <c:v>詳しくは知らない。利用したことはない：14</c:v>
                </c:pt>
                <c:pt idx="3">
                  <c:v>内容もよく理解している。利用したことはない：3</c:v>
                </c:pt>
                <c:pt idx="4">
                  <c:v>知らなかった。利用したことはない：3</c:v>
                </c:pt>
              </c:strCache>
            </c:strRef>
          </c:cat>
          <c:val>
            <c:numRef>
              <c:f>=Sheet1!$B$2:$B$6</c:f>
              <c:numCache>
                <c:formatCode>0.0%</c:formatCode>
                <c:ptCount val="5"/>
                <c:pt idx="0">
                  <c:v>0.67600000000000005</c:v>
                </c:pt>
                <c:pt idx="1">
                  <c:v>0.13900000000000001</c:v>
                </c:pt>
                <c:pt idx="2">
                  <c:v>0.13</c:v>
                </c:pt>
                <c:pt idx="3">
                  <c:v>2.8000000000000001e-002</c:v>
                </c:pt>
                <c:pt idx="4">
                  <c:v>2.8000000000000001e-002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101141924959218e-002"/>
          <c:y val="0.6547085201793722"/>
          <c:w val="0.94942903752039154"/>
          <c:h val="0.340807174887892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l" rtl="0">
            <a:defRPr kumimoji="0" lang="ja-JP" altLang="en-US" sz="1200" kern="1200">
              <a:solidFill>
                <a:schemeClr val="tx1">
                  <a:lumMod val="65000"/>
                  <a:lumOff val="35000"/>
                </a:schemeClr>
              </a:solidFill>
              <a:latin typeface="BIZ UDP新丸ゴ"/>
              <a:ea typeface="BIZ UDP新丸ゴ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5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088197146562911e-002"/>
          <c:y val="9.9518459069020862e-002"/>
          <c:w val="0.45525291828793774"/>
          <c:h val="0.5634028892455859"/>
        </c:manualLayout>
      </c:layout>
      <c:pieChart>
        <c:varyColors val="1"/>
        <c:ser>
          <c:idx val="0"/>
          <c:order val="0"/>
          <c:tx>
            <c:strRef>
              <c:f>=Sheet1!$B$1</c:f>
              <c:strCache>
                <c:ptCount val="1"/>
                <c:pt idx="0">
                  <c:v>売上高</c:v>
                </c:pt>
              </c:strCache>
            </c:strRef>
          </c:tx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755619555337684e-003"/>
                  <c:y val="1.1173519040457021e-0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6937712552467901e-002"/>
                  <c:y val="-1.4370141934505377e-0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495072357200486e-002"/>
                  <c:y val="-9.9849597452003891e-0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kumimoji="0"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BIZ UDP新丸ゴ"/>
                      <a:ea typeface="BIZ UDP新丸ゴ"/>
                      <a:cs typeface="+mn-cs"/>
                    </a:defRPr>
                  </a:pPr>
                  <a:endParaRPr lang="ja-JP" altLang="en-US">
                    <a:latin typeface="BIZ UDP新丸ゴ"/>
                    <a:ea typeface="BIZ UDP新丸ゴ"/>
                  </a:endParaR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lIns="36576" tIns="18288" rIns="36576" bIns="18288" anchor="ctr" anchorCtr="1">
                <a:spAutoFit/>
              </a:bodyPr>
              <a:lstStyle/>
              <a:p>
                <a:pPr algn="ctr" rtl="0">
                  <a:defRPr kumimoji="0"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新丸ゴ"/>
                    <a:ea typeface="BIZ UDP新丸ゴ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=Sheet1!$A$2:$A$7</c:f>
              <c:strCache>
                <c:ptCount val="6"/>
                <c:pt idx="0">
                  <c:v>とても良い：75人</c:v>
                </c:pt>
                <c:pt idx="1">
                  <c:v>10円キャンペーンを知らなかった：21人</c:v>
                </c:pt>
                <c:pt idx="2">
                  <c:v>良い：8人</c:v>
                </c:pt>
                <c:pt idx="3">
                  <c:v>どちらともいえない：3人</c:v>
                </c:pt>
                <c:pt idx="4">
                  <c:v>あまり良くない：2人</c:v>
                </c:pt>
                <c:pt idx="5">
                  <c:v>良くない：1人</c:v>
                </c:pt>
              </c:strCache>
            </c:strRef>
          </c:cat>
          <c:val>
            <c:numRef>
              <c:f>=Sheet1!$B$2:$B$7</c:f>
              <c:numCache>
                <c:formatCode>0.0%</c:formatCode>
                <c:ptCount val="6"/>
                <c:pt idx="0">
                  <c:v>0.68200000000000005</c:v>
                </c:pt>
                <c:pt idx="1">
                  <c:v>0.19</c:v>
                </c:pt>
                <c:pt idx="2">
                  <c:v>7.2999999999999995e-002</c:v>
                </c:pt>
                <c:pt idx="3">
                  <c:v>2.7e-002</c:v>
                </c:pt>
                <c:pt idx="4">
                  <c:v>1.7999999999999999e-002</c:v>
                </c:pt>
                <c:pt idx="5">
                  <c:v>8.9999999999999993e-003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6692607003891051e-002"/>
          <c:y val="0.6918138041733547"/>
          <c:w val="0.64850843060959795"/>
          <c:h val="0.293739967897271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l" rtl="0">
            <a:defRPr kumimoji="0" lang="ja-JP" altLang="en-US" sz="1200" kern="1200">
              <a:solidFill>
                <a:schemeClr val="tx1">
                  <a:lumMod val="65000"/>
                  <a:lumOff val="35000"/>
                </a:schemeClr>
              </a:solidFill>
              <a:latin typeface="BIZ UDP新丸ゴ"/>
              <a:ea typeface="BIZ UDP新丸ゴ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hart6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171746178786475"/>
          <c:y val="0.13636363636363635"/>
          <c:w val="0.69761026930457226"/>
          <c:h val="0.486803519061583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=Sheet1!$B$1</c:f>
              <c:strCache>
                <c:ptCount val="1"/>
                <c:pt idx="0">
                  <c:v>列1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anchor="ctr" anchorCtr="1">
                <a:spAutoFit/>
              </a:bodyPr>
              <a:lstStyle/>
              <a:p>
                <a:pPr algn="ctr" rtl="0">
                  <a:defRPr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 alt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noFill/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=Sheet1!$A$2:$A$8</c:f>
              <c:strCache>
                <c:ptCount val="7"/>
                <c:pt idx="0">
                  <c:v>セキュリティが心配</c:v>
                </c:pt>
                <c:pt idx="1">
                  <c:v>マイナンバーカードがない</c:v>
                </c:pt>
                <c:pt idx="2">
                  <c:v>操作が不安</c:v>
                </c:pt>
                <c:pt idx="3">
                  <c:v>暗証番号がわからない</c:v>
                </c:pt>
                <c:pt idx="4">
                  <c:v>対象外の証明書がある</c:v>
                </c:pt>
                <c:pt idx="5">
                  <c:v>窓口が安心</c:v>
                </c:pt>
                <c:pt idx="6">
                  <c:v>その他</c:v>
                </c:pt>
              </c:strCache>
            </c:strRef>
          </c:cat>
          <c:val>
            <c:numRef>
              <c:f>=Sheet1!$B$2:$B$8</c:f>
              <c:numCache>
                <c:formatCode>General</c:formatCode>
                <c:ptCount val="7"/>
                <c:pt idx="0">
                  <c:v>5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0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horzOverflow="overflow" wrap="square" anchor="ctr" anchorCtr="1"/>
          <a:lstStyle/>
          <a:p>
            <a:pPr algn="ctr" rtl="0">
              <a:defRPr kumimoji="0" lang="ja-JP" altLang="en-US" sz="1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 altLang="en-US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  <c:max val="100"/>
        </c:scaling>
        <c:delete val="0"/>
        <c:axPos val="l"/>
        <c:majorGridlines>
          <c:spPr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horzOverflow="overflow" wrap="square" anchor="ctr" anchorCtr="1"/>
          <a:lstStyle/>
          <a:p>
            <a:pPr algn="ctr" rtl="0">
              <a:defRPr lang="ja-JP" altLang="en-US" sz="1197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 altLang="en-US" sz="1197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userShapes xmlns:c="http://schemas.openxmlformats.org/drawingml/2006/chart" xmlns:r="http://schemas.openxmlformats.org/officeDocument/2006/relationships" r:id="rId2"/>
  <c:extLst>
    <c:ext xmlns:c14="http://schemas.microsoft.com/office/drawing/2007/8/2/chart" uri="{781A3756-C4B2-4CAC-9D66-4F8BD8637D16}"/>
  </c:extLst>
</c:chartSpace>
</file>

<file path=ppt/charts/chart7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08297492225237"/>
          <c:y val="9.6728307254623044e-002"/>
          <c:w val="0.71408509230463835"/>
          <c:h val="0.533428165007112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=Sheet1!$B$1</c:f>
              <c:strCache>
                <c:ptCount val="1"/>
                <c:pt idx="0">
                  <c:v>列1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anchor="ctr" anchorCtr="1">
                <a:spAutoFit/>
              </a:bodyPr>
              <a:lstStyle/>
              <a:p>
                <a:pPr algn="ctr" rtl="0">
                  <a:defRPr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 alt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noFill/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=Sheet1!$A$2:$A$7</c:f>
              <c:strCache>
                <c:ptCount val="6"/>
                <c:pt idx="0">
                  <c:v>時間が便利</c:v>
                </c:pt>
                <c:pt idx="1">
                  <c:v>場所が便利</c:v>
                </c:pt>
                <c:pt idx="2">
                  <c:v>手数料が安い</c:v>
                </c:pt>
                <c:pt idx="3">
                  <c:v>窓口で待たなくてよい</c:v>
                </c:pt>
                <c:pt idx="4">
                  <c:v>都合に合わせやすい</c:v>
                </c:pt>
                <c:pt idx="5">
                  <c:v>手続きが簡単</c:v>
                </c:pt>
              </c:strCache>
            </c:strRef>
          </c:cat>
          <c:val>
            <c:numRef>
              <c:f>=Sheet1!$B$2:$B$7</c:f>
              <c:numCache>
                <c:formatCode>General</c:formatCode>
                <c:ptCount val="6"/>
                <c:pt idx="0">
                  <c:v>76</c:v>
                </c:pt>
                <c:pt idx="1">
                  <c:v>72</c:v>
                </c:pt>
                <c:pt idx="2">
                  <c:v>67</c:v>
                </c:pt>
                <c:pt idx="3">
                  <c:v>65</c:v>
                </c:pt>
                <c:pt idx="4">
                  <c:v>65</c:v>
                </c:pt>
                <c:pt idx="5">
                  <c:v>41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0"/>
        <c:axId val="1"/>
        <c:axId val="2"/>
      </c:barChart>
      <c:catAx>
        <c:axId val="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horzOverflow="overflow" wrap="square" anchor="ctr" anchorCtr="1"/>
          <a:lstStyle/>
          <a:p>
            <a:pPr algn="ctr" rtl="0">
              <a:defRPr kumimoji="0" lang="ja-JP" altLang="en-US" sz="11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 altLang="en-US"/>
          </a:p>
        </c:txPr>
        <c:crossAx val="2"/>
        <c:crosses val="autoZero"/>
        <c:auto val="1"/>
        <c:lblAlgn val="ctr"/>
        <c:lblOffset val="100"/>
        <c:noMultiLvlLbl val="0"/>
      </c:catAx>
      <c:valAx>
        <c:axId val="2"/>
        <c:scaling>
          <c:orientation val="minMax"/>
          <c:max val="100"/>
        </c:scaling>
        <c:delete val="0"/>
        <c:axPos val="l"/>
        <c:majorGridlines>
          <c:spPr>
            <a:noFill/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horzOverflow="overflow" wrap="square" anchor="ctr" anchorCtr="1"/>
          <a:lstStyle/>
          <a:p>
            <a:pPr algn="ctr" rtl="0">
              <a:defRPr lang="ja-JP" altLang="en-US" sz="1197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 altLang="en-US" sz="1197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userShapes xmlns:c="http://schemas.openxmlformats.org/drawingml/2006/chart" xmlns:r="http://schemas.openxmlformats.org/officeDocument/2006/relationships" r:id="rId2"/>
  <c:extLst>
    <c:ext xmlns:c14="http://schemas.microsoft.com/office/drawing/2007/8/2/chart" uri="{781A3756-C4B2-4CAC-9D66-4F8BD8637D16}"/>
  </c:extLst>
</c:chartSpace>
</file>

<file path=ppt/charts/chart8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horzOverflow="overflow" wrap="square" anchor="t" anchorCtr="1"/>
          <a:lstStyle/>
          <a:p>
            <a:pPr algn="ctr" rtl="0">
              <a:defRPr kumimoji="0" lang="ja-JP" altLang="en-US"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kumimoji="0" lang="ja-JP" altLang="en-US"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新丸ゴ"/>
                <a:ea typeface="BIZ UDP新丸ゴ"/>
                <a:cs typeface="+mn-cs"/>
              </a:rPr>
              <a:t>満足度</a:t>
            </a:r>
            <a:endParaRPr kumimoji="0" lang="ja-JP" altLang="en-US"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3.0674824414447313e-003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5214723926380369e-002"/>
          <c:y val="0.15147058823529411"/>
          <c:w val="0.48619631901840493"/>
          <c:h val="0.4661764705882353"/>
        </c:manualLayout>
      </c:layout>
      <c:pieChart>
        <c:varyColors val="1"/>
        <c:ser>
          <c:idx val="0"/>
          <c:order val="0"/>
          <c:tx>
            <c:strRef>
              <c:f>=Sheet1!$B$1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overflow" wrap="square" anchor="ctr" anchorCtr="1">
                  <a:spAutoFit/>
                </a:bodyPr>
                <a:lstStyle/>
                <a:p>
                  <a:pPr algn="ctr" rtl="0">
                    <a:defRPr lang="ja-JP" altLang="en-US" sz="1197" kern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 alt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horzOverflow="overflow" wrap="square" anchor="ctr" anchorCtr="1">
                <a:spAutoFit/>
              </a:bodyPr>
              <a:lstStyle/>
              <a:p>
                <a:pPr algn="ctr" rtl="0">
                  <a:defRPr lang="ja-JP" altLang="en-US" sz="1197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 alt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noFill/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</c:dLbls>
          <c:cat>
            <c:strRef>
              <c:f>=Sheet1!$A$2:$A$5</c:f>
              <c:strCache>
                <c:ptCount val="4"/>
                <c:pt idx="0">
                  <c:v>とても満足：94人</c:v>
                </c:pt>
                <c:pt idx="1">
                  <c:v>満足：10人</c:v>
                </c:pt>
                <c:pt idx="2">
                  <c:v>どちらともいえない：5人</c:v>
                </c:pt>
                <c:pt idx="3">
                  <c:v>とても不満：1人</c:v>
                </c:pt>
              </c:strCache>
            </c:strRef>
          </c:cat>
          <c:val>
            <c:numRef>
              <c:f>=Sheet1!$B$2:$B$5</c:f>
              <c:numCache>
                <c:formatCode>0.0%</c:formatCode>
                <c:ptCount val="4"/>
                <c:pt idx="0">
                  <c:v>0.85499999999999998</c:v>
                </c:pt>
                <c:pt idx="1">
                  <c:v>9.0999999999999998e-002</c:v>
                </c:pt>
                <c:pt idx="2">
                  <c:v>4.4999999999999998e-002</c:v>
                </c:pt>
                <c:pt idx="3">
                  <c:v>8.9999999999999993e-003</c:v>
                </c:pt>
              </c:numCache>
            </c:numRef>
          </c:val>
        </c:ser>
        <c:dLbls>
          <c:spPr>
            <a:noFill/>
            <a:ln>
              <a:noFill/>
            </a:ln>
            <a:effectLst/>
          </c:spPr>
          <c:txPr>
            <a:bodyPr rot="0" spcFirstLastPara="1" vertOverflow="ellipsis" horzOverflow="overflow" wrap="square" anchor="ctr" anchorCtr="1">
              <a:spAutoFit/>
            </a:bodyPr>
            <a:lstStyle/>
            <a:p>
              <a:pPr algn="ctr" rtl="0">
                <a:defRPr lang="ja-JP" altLang="en-US" sz="1197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ja-JP" altLang="en-US" sz="119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endParaR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7822085889570551"/>
          <c:y val="0.26176470588235295"/>
          <c:w val="0.35736196319018404"/>
          <c:h val="0.261764705882352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horzOverflow="overflow" wrap="square" anchor="ctr" anchorCtr="1"/>
        <a:lstStyle/>
        <a:p>
          <a:pPr algn="l" rtl="0">
            <a:defRPr kumimoji="0" lang="ja-JP" altLang="en-US" sz="1000" kern="1200">
              <a:solidFill>
                <a:schemeClr val="tx1">
                  <a:lumMod val="65000"/>
                  <a:lumOff val="35000"/>
                </a:schemeClr>
              </a:solidFill>
              <a:latin typeface="BIZ UDP新丸ゴ"/>
              <a:ea typeface="BIZ UDP新丸ゴ"/>
              <a:cs typeface="+mn-cs"/>
            </a:defRPr>
          </a:pPr>
          <a:endParaRPr lang="ja-JP" alt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 vertOverflow="overflow" horzOverflow="overflow" anchor="ctr" anchorCtr="1"/>
    <a:lstStyle/>
    <a:p>
      <a:pPr algn="ctr" rtl="0">
        <a:defRPr lang="ja-JP" altLang="en-US" sz="1000"/>
      </a:pPr>
      <a:endParaRPr lang="ja-JP" altLang="en-US"/>
    </a:p>
  </c:txPr>
  <c:externalData r:id="rId1">
    <c:autoUpdate val="0"/>
  </c:externalData>
  <c:extLst>
    <c:ext xmlns:c14="http://schemas.microsoft.com/office/drawing/2007/8/2/chart" uri="{781A3756-C4B2-4CAC-9D66-4F8BD8637D16}"/>
  </c:extLst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a="http://schemas.openxmlformats.org/drawingml/2006/main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a="http://schemas.openxmlformats.org/drawingml/2006/main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a="http://schemas.openxmlformats.org/drawingml/2006/main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vertOverflow="clip" horzOverflow="clip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0.26624999999999999</cdr:x>
      <cdr:y>4.0000000000000001e-003</cdr:y>
    </cdr:from>
    <cdr:to>
      <cdr:x>0.60699999999999998</cdr:x>
      <cdr:y>8.6499999999999994e-002</cdr:y>
    </cdr:to>
    <cdr:sp macro="" textlink="">
      <cdr:nvSpPr>
        <cdr:cNvPr id="2" name="テキスト 1"/>
        <cdr:cNvSpPr txBox="1"/>
      </cdr:nvSpPr>
      <cdr:spPr>
        <a:xfrm xmlns:a="http://schemas.openxmlformats.org/drawingml/2006/main">
          <a:off x="1037236" y="17856"/>
          <a:ext cx="1327468" cy="3682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overflow" horzOverflow="overflow" wrap="none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lang="ja-JP" altLang="en-US"/>
          </a:pPr>
          <a:r>
            <a:rPr lang="ja-JP" altLang="en-US" sz="1800">
              <a:latin typeface="BIZ UDP新丸ゴ"/>
              <a:ea typeface="BIZ UDP新丸ゴ"/>
            </a:rPr>
            <a:t>利</a:t>
          </a:r>
          <a:r>
            <a:rPr lang="ja-JP" altLang="en-US" sz="1800">
              <a:latin typeface="BIZ UDP新丸ゴ"/>
              <a:ea typeface="BIZ UDP新丸ゴ"/>
            </a:rPr>
            <a:t>用した</a:t>
          </a:r>
          <a:r>
            <a:rPr lang="ja-JP" altLang="en-US" sz="1800">
              <a:latin typeface="BIZ UDP新丸ゴ"/>
              <a:ea typeface="BIZ UDP新丸ゴ"/>
            </a:rPr>
            <a:t>い</a:t>
          </a:r>
          <a:endParaRPr lang="ja-JP" altLang="en-US" sz="1800">
            <a:latin typeface="BIZ UDP新丸ゴ"/>
            <a:ea typeface="BIZ UDP新丸ゴ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0.33224999999999999</cdr:x>
      <cdr:y>2.9000000000000001e-002</cdr:y>
    </cdr:from>
    <cdr:to>
      <cdr:x>0.78</cdr:x>
      <cdr:y>0.114</cdr:y>
    </cdr:to>
    <cdr:sp macro="" textlink="">
      <cdr:nvSpPr>
        <cdr:cNvPr id="2" name="テキスト 1"/>
        <cdr:cNvSpPr txBox="1"/>
      </cdr:nvSpPr>
      <cdr:spPr>
        <a:xfrm xmlns:a="http://schemas.openxmlformats.org/drawingml/2006/main">
          <a:off x="1294354" y="125590"/>
          <a:ext cx="1744310" cy="3681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overflow" horzOverflow="overflow" wrap="none">
          <a:spAutoFit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umimoji="1"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defRPr lang="ja-JP" altLang="en-US"/>
          </a:pPr>
          <a:r>
            <a:rPr lang="ja-JP" altLang="en-US" sz="1800">
              <a:latin typeface="BIZ UDP新丸ゴ"/>
              <a:ea typeface="BIZ UDP新丸ゴ"/>
            </a:rPr>
            <a:t>利用したくない</a:t>
          </a:r>
          <a:endParaRPr lang="ja-JP" altLang="en-US" sz="1800">
            <a:latin typeface="BIZ UDP新丸ゴ"/>
            <a:ea typeface="BIZ UDP新丸ゴ"/>
          </a:endParaRPr>
        </a:p>
      </cdr:txBody>
    </cdr:sp>
  </cdr:relSizeAnchor>
</c:userShape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57200" y="1239602"/>
            <a:ext cx="8229600" cy="1008112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57200" y="2319722"/>
            <a:ext cx="8229600" cy="172819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302610"/>
            <a:ext cx="8229600" cy="317735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27398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27398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302610"/>
            <a:ext cx="8229600" cy="3211004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57200" y="2211710"/>
            <a:ext cx="8229600" cy="79208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888562"/>
            <a:ext cx="8229600" cy="1323148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302611"/>
            <a:ext cx="3970784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80012" y="1302611"/>
            <a:ext cx="4006788" cy="31773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716016" y="1151335"/>
            <a:ext cx="3970784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716016" y="1631156"/>
            <a:ext cx="3970784" cy="284880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35896" y="204789"/>
            <a:ext cx="4727438" cy="4231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275606"/>
            <a:ext cx="3008312" cy="32043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792288" y="3516855"/>
            <a:ext cx="5486400" cy="425054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159482"/>
            <a:ext cx="5486400" cy="32841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3975907"/>
            <a:ext cx="5486400" cy="5040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19772" y="4677984"/>
            <a:ext cx="4104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313990"/>
            <a:ext cx="8229600" cy="745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302610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677984"/>
            <a:ext cx="188255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768244" y="4677984"/>
            <a:ext cx="19185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chart" Target="../charts/chart1.xml" /><Relationship Id="rId2" Type="http://schemas.openxmlformats.org/officeDocument/2006/relationships/chart" Target="../charts/chart2.xml" /><Relationship Id="rId3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chart" Target="../charts/chart3.xml" /><Relationship Id="rId2" Type="http://schemas.openxmlformats.org/officeDocument/2006/relationships/chart" Target="../charts/chart4.xml" /><Relationship Id="rId3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chart" Target="../charts/chart5.xml" /><Relationship Id="rId2" Type="http://schemas.openxmlformats.org/officeDocument/2006/relationships/slideLayout" Target="../slideLayouts/slideLayout7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chart" Target="../charts/chart6.xml" /><Relationship Id="rId2" Type="http://schemas.openxmlformats.org/officeDocument/2006/relationships/chart" Target="../charts/chart7.xml" /><Relationship Id="rId3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chart" Target="../charts/chart8.xml" /><Relationship Id="rId2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07" name="四角形 101"/>
          <p:cNvSpPr>
            <a:spLocks noGrp="1"/>
          </p:cNvSpPr>
          <p:nvPr>
            <p:ph type="ctrTitle"/>
          </p:nvPr>
        </p:nvSpPr>
        <p:spPr>
          <a:xfrm>
            <a:off x="457200" y="1240325"/>
            <a:ext cx="8229600" cy="1547140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3200">
                <a:latin typeface="BIZ UDP新丸ゴ"/>
                <a:ea typeface="BIZ UDP新丸ゴ"/>
              </a:rPr>
              <a:t>証明書コンビニ交付サービスに関する</a:t>
            </a:r>
            <a:endParaRPr kumimoji="1" lang="ja-JP" altLang="en-US" sz="3200">
              <a:latin typeface="BIZ UDP新丸ゴ"/>
              <a:ea typeface="BIZ UDP新丸ゴ"/>
            </a:endParaRPr>
          </a:p>
          <a:p>
            <a:r>
              <a:rPr kumimoji="1" lang="ja-JP" altLang="en-US" sz="3200">
                <a:latin typeface="BIZ UDP新丸ゴ"/>
                <a:ea typeface="BIZ UDP新丸ゴ"/>
              </a:rPr>
              <a:t>市民アンケート調査報告</a:t>
            </a:r>
            <a:endParaRPr kumimoji="1" lang="ja-JP" altLang="en-US" sz="3200">
              <a:latin typeface="BIZ UDP新丸ゴ"/>
              <a:ea typeface="BIZ UDP新丸ゴ"/>
            </a:endParaRPr>
          </a:p>
        </p:txBody>
      </p:sp>
      <p:sp>
        <p:nvSpPr>
          <p:cNvPr id="1108" name="四角形 102"/>
          <p:cNvSpPr>
            <a:spLocks noGrp="1"/>
          </p:cNvSpPr>
          <p:nvPr>
            <p:ph type="subTitle" idx="1"/>
          </p:nvPr>
        </p:nvSpPr>
        <p:spPr>
          <a:xfrm>
            <a:off x="457200" y="3292610"/>
            <a:ext cx="8229600" cy="753633"/>
          </a:xfrm>
          <a:prstGeom prst="rect">
            <a:avLst/>
          </a:prstGeom>
        </p:spPr>
        <p:txBody>
          <a:bodyPr>
            <a:normAutofit/>
          </a:bodyPr>
          <a:p>
            <a:pPr algn="r"/>
            <a:r>
              <a:rPr kumimoji="1" lang="ja-JP" altLang="en-US">
                <a:latin typeface="BIZ UDP新丸ゴ"/>
                <a:ea typeface="BIZ UDP新丸ゴ"/>
              </a:rPr>
              <a:t>令和8年3月　市民課 </a:t>
            </a:r>
            <a:endParaRPr kumimoji="1" lang="ja-JP" altLang="en-US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44" name="テキスト 143"/>
          <p:cNvSpPr txBox="1"/>
          <p:nvPr/>
        </p:nvSpPr>
        <p:spPr>
          <a:xfrm>
            <a:off x="1764000" y="2355750"/>
            <a:ext cx="5625075" cy="583883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3200" b="1">
                <a:latin typeface="BIZ UDP新丸ゴ"/>
                <a:ea typeface="BIZ UDP新丸ゴ"/>
              </a:rPr>
              <a:t>ご協力ありがとうございました</a:t>
            </a:r>
            <a:endParaRPr lang="ja-JP" altLang="en-US" b="1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10" name="テキスト 134"/>
          <p:cNvSpPr txBox="1"/>
          <p:nvPr/>
        </p:nvSpPr>
        <p:spPr>
          <a:xfrm>
            <a:off x="700461" y="1006077"/>
            <a:ext cx="7829928" cy="4000202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１．調査方法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　　下妻市公式ホームページおよび下妻市公式LINEに</a:t>
            </a:r>
            <a:r>
              <a:rPr lang="ja-JP" altLang="en-US" sz="2000">
                <a:latin typeface="BIZ UDP新丸ゴ"/>
                <a:ea typeface="BIZ UDP新丸ゴ"/>
              </a:rPr>
              <a:t>よる</a:t>
            </a:r>
            <a:r>
              <a:rPr lang="ja-JP" altLang="en-US" sz="2000">
                <a:latin typeface="BIZ UDP新丸ゴ"/>
                <a:ea typeface="BIZ UDP新丸ゴ"/>
              </a:rPr>
              <a:t>無記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　　名回答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２．調査期間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　　令和8年2月27日（金）～令和8年3月20日（金）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３．</a:t>
            </a:r>
            <a:r>
              <a:rPr lang="ja-JP" altLang="en-US" sz="2000">
                <a:latin typeface="BIZ UDP新丸ゴ"/>
                <a:ea typeface="BIZ UDP新丸ゴ"/>
              </a:rPr>
              <a:t>目的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　</a:t>
            </a:r>
            <a:r>
              <a:rPr lang="ja-JP" altLang="en-US" sz="2000">
                <a:latin typeface="BIZ UDP新丸ゴ"/>
                <a:ea typeface="BIZ UDP新丸ゴ"/>
              </a:rPr>
              <a:t>　</a:t>
            </a:r>
            <a:r>
              <a:rPr lang="ja-JP" altLang="en-US" sz="2000">
                <a:latin typeface="BIZ UDP新丸ゴ"/>
                <a:ea typeface="BIZ UDP新丸ゴ"/>
              </a:rPr>
              <a:t>デジタル田園都市国家構想交付金（デジタル実装タ</a:t>
            </a:r>
            <a:r>
              <a:rPr lang="ja-JP" altLang="en-US" sz="2000">
                <a:latin typeface="BIZ UDP新丸ゴ"/>
                <a:ea typeface="BIZ UDP新丸ゴ"/>
              </a:rPr>
              <a:t>イプ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　</a:t>
            </a:r>
            <a:r>
              <a:rPr lang="ja-JP" altLang="en-US" sz="2000">
                <a:latin typeface="BIZ UDP新丸ゴ"/>
                <a:ea typeface="BIZ UDP新丸ゴ"/>
              </a:rPr>
              <a:t>　</a:t>
            </a:r>
            <a:r>
              <a:rPr lang="ja-JP" altLang="en-US" sz="2000">
                <a:latin typeface="BIZ UDP新丸ゴ"/>
                <a:ea typeface="BIZ UDP新丸ゴ"/>
              </a:rPr>
              <a:t>Ｔ</a:t>
            </a:r>
            <a:r>
              <a:rPr lang="ja-JP" altLang="en-US" sz="2000">
                <a:latin typeface="BIZ UDP新丸ゴ"/>
                <a:ea typeface="BIZ UDP新丸ゴ"/>
              </a:rPr>
              <a:t>YPE1）事業実施報告書におけるＫＰＩの実</a:t>
            </a:r>
            <a:r>
              <a:rPr lang="ja-JP" altLang="en-US" sz="2000">
                <a:latin typeface="BIZ UDP新丸ゴ"/>
                <a:ea typeface="BIZ UDP新丸ゴ"/>
              </a:rPr>
              <a:t>績値報告の</a:t>
            </a:r>
            <a:r>
              <a:rPr lang="ja-JP" altLang="en-US" sz="2000">
                <a:latin typeface="BIZ UDP新丸ゴ"/>
                <a:ea typeface="BIZ UDP新丸ゴ"/>
              </a:rPr>
              <a:t>ため</a:t>
            </a:r>
            <a:endParaRPr lang="ja-JP" altLang="en-US" sz="2000">
              <a:latin typeface="BIZ UDP新丸ゴ"/>
              <a:ea typeface="BIZ UDP新丸ゴ"/>
            </a:endParaRPr>
          </a:p>
          <a:p>
            <a:pPr>
              <a:defRPr lang="ja-JP" altLang="en-US"/>
            </a:pPr>
            <a:endParaRPr lang="ja-JP" altLang="en-US">
              <a:latin typeface="BIZ UDP新丸ゴ"/>
              <a:ea typeface="BIZ UDP新丸ゴ"/>
            </a:endParaRPr>
          </a:p>
          <a:p>
            <a:pPr>
              <a:defRPr lang="ja-JP" altLang="en-US"/>
            </a:pPr>
            <a:r>
              <a:rPr lang="ja-JP" altLang="en-US">
                <a:latin typeface="BIZ UDP新丸ゴ"/>
                <a:ea typeface="BIZ UDP新丸ゴ"/>
              </a:rPr>
              <a:t>　</a:t>
            </a:r>
            <a:r>
              <a:rPr lang="ja-JP" altLang="en-US">
                <a:latin typeface="BIZ UDP新丸ゴ"/>
                <a:ea typeface="BIZ UDP新丸ゴ"/>
              </a:rPr>
              <a:t>　</a:t>
            </a:r>
            <a:endParaRPr lang="ja-JP" altLang="en-US">
              <a:latin typeface="BIZ UDP新丸ゴ"/>
              <a:ea typeface="BIZ UDP新丸ゴ"/>
            </a:endParaRPr>
          </a:p>
          <a:p>
            <a:pPr>
              <a:defRPr lang="ja-JP" altLang="en-US"/>
            </a:pPr>
            <a:endParaRPr lang="ja-JP" altLang="en-US">
              <a:latin typeface="BIZ UDP新丸ゴ"/>
              <a:ea typeface="BIZ UDP新丸ゴ"/>
            </a:endParaRPr>
          </a:p>
        </p:txBody>
      </p:sp>
      <p:sp>
        <p:nvSpPr>
          <p:cNvPr id="1111" name="テキスト 135"/>
          <p:cNvSpPr txBox="1"/>
          <p:nvPr/>
        </p:nvSpPr>
        <p:spPr>
          <a:xfrm>
            <a:off x="3564000" y="483750"/>
            <a:ext cx="1971831" cy="52232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2800">
                <a:solidFill>
                  <a:schemeClr val="tx1"/>
                </a:solidFill>
                <a:latin typeface="BIZ UDP新丸ゴ"/>
                <a:ea typeface="BIZ UDP新丸ゴ"/>
              </a:rPr>
              <a:t>調査の概要</a:t>
            </a:r>
            <a:endParaRPr lang="ja-JP" altLang="en-US" sz="2800">
              <a:solidFill>
                <a:schemeClr val="tx1"/>
              </a:solidFill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13" name="四角形 1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2800">
                <a:latin typeface="BIZ UDP新丸ゴ"/>
                <a:ea typeface="BIZ UDP新丸ゴ"/>
              </a:rPr>
              <a:t>調査項目</a:t>
            </a:r>
            <a:endParaRPr kumimoji="1" lang="ja-JP" altLang="en-US" sz="2800">
              <a:latin typeface="BIZ UDP新丸ゴ"/>
              <a:ea typeface="BIZ UDP新丸ゴ"/>
            </a:endParaRPr>
          </a:p>
        </p:txBody>
      </p:sp>
      <p:sp>
        <p:nvSpPr>
          <p:cNvPr id="1114" name="四角形 137"/>
          <p:cNvSpPr>
            <a:spLocks noGrp="1"/>
          </p:cNvSpPr>
          <p:nvPr>
            <p:ph idx="1"/>
          </p:nvPr>
        </p:nvSpPr>
        <p:spPr>
          <a:xfrm>
            <a:off x="828000" y="988577"/>
            <a:ext cx="7560017" cy="3741733"/>
          </a:xfrm>
          <a:prstGeom prst="rect">
            <a:avLst/>
          </a:prstGeom>
        </p:spPr>
        <p:txBody>
          <a:bodyPr>
            <a:normAutofit fontScale="92500" lnSpcReduction="10000"/>
          </a:bodyPr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年代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在住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サービス認知度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利用経験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取得した証明書の種類（設問4であると答えた場合）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10円キャンペーンの感想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今後の利用意向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利用したい理由（設問6で利用したいと答えた場合）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利用したくない理由（設問6で利用したくないと答えた場合）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満足度</a:t>
            </a:r>
            <a:endParaRPr kumimoji="1" lang="ja-JP" altLang="en-US" sz="2000">
              <a:latin typeface="BIZ UDP新丸ゴ"/>
              <a:ea typeface="BIZ UDP新丸ゴ"/>
            </a:endParaRPr>
          </a:p>
          <a:p>
            <a:pPr marL="514350" indent="-514350">
              <a:buAutoNum type="arabicPeriod" startAt="1"/>
            </a:pPr>
            <a:r>
              <a:rPr kumimoji="1" lang="ja-JP" altLang="en-US" sz="2000">
                <a:latin typeface="BIZ UDP新丸ゴ"/>
                <a:ea typeface="BIZ UDP新丸ゴ"/>
              </a:rPr>
              <a:t>改善の要望等自由記述</a:t>
            </a:r>
            <a:endParaRPr kumimoji="1" lang="ja-JP" altLang="en-US" sz="2000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aphicFrame>
        <p:nvGraphicFramePr>
          <p:cNvPr id="1116" name="四角形 88"/>
          <p:cNvGraphicFramePr/>
          <p:nvPr/>
        </p:nvGraphicFramePr>
        <p:xfrm>
          <a:off x="828000" y="987750"/>
          <a:ext cx="7714681" cy="421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117" name="四角形 140"/>
          <p:cNvGraphicFramePr/>
          <p:nvPr/>
        </p:nvGraphicFramePr>
        <p:xfrm>
          <a:off x="3420000" y="882968"/>
          <a:ext cx="5409103" cy="3469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18" name="テキスト 175"/>
          <p:cNvSpPr txBox="1"/>
          <p:nvPr/>
        </p:nvSpPr>
        <p:spPr>
          <a:xfrm>
            <a:off x="1548000" y="683358"/>
            <a:ext cx="695841" cy="399217"/>
          </a:xfrm>
          <a:prstGeom prst="rect">
            <a:avLst/>
          </a:prstGeom>
        </p:spPr>
        <p:txBody>
          <a:bodyPr vertOverflow="overflow" horzOverflow="overflow" wrap="none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年代</a:t>
            </a:r>
            <a:endParaRPr lang="ja-JP" altLang="en-US">
              <a:latin typeface="BIZ UDP新丸ゴ"/>
              <a:ea typeface="BIZ UDP新丸ゴ"/>
            </a:endParaRPr>
          </a:p>
        </p:txBody>
      </p:sp>
      <p:sp>
        <p:nvSpPr>
          <p:cNvPr id="1119" name="テキスト 176"/>
          <p:cNvSpPr txBox="1"/>
          <p:nvPr/>
        </p:nvSpPr>
        <p:spPr>
          <a:xfrm>
            <a:off x="5796000" y="683359"/>
            <a:ext cx="952321" cy="39921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居住地</a:t>
            </a:r>
            <a:endParaRPr lang="ja-JP" altLang="en-US">
              <a:latin typeface="BIZ UDP新丸ゴ"/>
              <a:ea typeface="BIZ UDP新丸ゴ"/>
            </a:endParaRPr>
          </a:p>
        </p:txBody>
      </p:sp>
      <p:sp>
        <p:nvSpPr>
          <p:cNvPr id="1120" name="四角形 134"/>
          <p:cNvSpPr>
            <a:spLocks noGrp="1"/>
          </p:cNvSpPr>
          <p:nvPr>
            <p:ph type="title"/>
          </p:nvPr>
        </p:nvSpPr>
        <p:spPr>
          <a:xfrm>
            <a:off x="1618929" y="115403"/>
            <a:ext cx="5473085" cy="567955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2800">
                <a:latin typeface="BIZ UDP新丸ゴ"/>
                <a:ea typeface="BIZ UDP新丸ゴ"/>
              </a:rPr>
              <a:t>回答者属性</a:t>
            </a:r>
            <a:endParaRPr kumimoji="1" lang="ja-JP" altLang="en-US" sz="2800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aphicFrame>
        <p:nvGraphicFramePr>
          <p:cNvPr id="1122" name="四角形 183"/>
          <p:cNvGraphicFramePr/>
          <p:nvPr/>
        </p:nvGraphicFramePr>
        <p:xfrm>
          <a:off x="4428000" y="1147435"/>
          <a:ext cx="4359161" cy="39312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123" name="四角形 184"/>
          <p:cNvGraphicFramePr/>
          <p:nvPr/>
        </p:nvGraphicFramePr>
        <p:xfrm>
          <a:off x="180000" y="827359"/>
          <a:ext cx="3893439" cy="4249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4" name="テキスト 185"/>
          <p:cNvSpPr txBox="1"/>
          <p:nvPr/>
        </p:nvSpPr>
        <p:spPr>
          <a:xfrm>
            <a:off x="468000" y="748218"/>
            <a:ext cx="3241007" cy="39921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サービス認知度と利用経験</a:t>
            </a:r>
            <a:endParaRPr lang="ja-JP" altLang="en-US">
              <a:latin typeface="BIZ UDP新丸ゴ"/>
              <a:ea typeface="BIZ UDP新丸ゴ"/>
            </a:endParaRPr>
          </a:p>
        </p:txBody>
      </p:sp>
      <p:sp>
        <p:nvSpPr>
          <p:cNvPr id="1125" name="テキスト 186"/>
          <p:cNvSpPr txBox="1"/>
          <p:nvPr/>
        </p:nvSpPr>
        <p:spPr>
          <a:xfrm>
            <a:off x="5359234" y="748218"/>
            <a:ext cx="2693183" cy="39921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2000">
                <a:latin typeface="BIZ UDP新丸ゴ"/>
                <a:ea typeface="BIZ UDP新丸ゴ"/>
              </a:rPr>
              <a:t>取得した証明書の種類</a:t>
            </a:r>
            <a:endParaRPr lang="ja-JP" altLang="en-US">
              <a:latin typeface="BIZ UDP新丸ゴ"/>
              <a:ea typeface="BIZ UDP新丸ゴ"/>
            </a:endParaRPr>
          </a:p>
        </p:txBody>
      </p:sp>
      <p:sp>
        <p:nvSpPr>
          <p:cNvPr id="1126" name="四角形 135"/>
          <p:cNvSpPr>
            <a:spLocks noGrp="1"/>
          </p:cNvSpPr>
          <p:nvPr>
            <p:ph type="title"/>
          </p:nvPr>
        </p:nvSpPr>
        <p:spPr>
          <a:xfrm>
            <a:off x="1618929" y="115403"/>
            <a:ext cx="5473085" cy="567955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2800">
                <a:latin typeface="BIZ UDP新丸ゴ"/>
                <a:ea typeface="BIZ UDP新丸ゴ"/>
              </a:rPr>
              <a:t>認知度と利用状況</a:t>
            </a:r>
            <a:endParaRPr kumimoji="1" lang="ja-JP" altLang="en-US" sz="2800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8" name="テキスト 173"/>
          <p:cNvSpPr txBox="1"/>
          <p:nvPr/>
        </p:nvSpPr>
        <p:spPr>
          <a:xfrm>
            <a:off x="4678301" y="1169371"/>
            <a:ext cx="4031700" cy="345236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ja-JP" altLang="en-US" sz="2000">
                <a:latin typeface="BIZ UDP新丸ゴ"/>
                <a:ea typeface="BIZ UDP新丸ゴ"/>
              </a:rPr>
              <a:t>自由記述</a:t>
            </a:r>
            <a:endParaRPr lang="ja-JP" altLang="en-US" sz="1100">
              <a:latin typeface="BIZ UDP新丸ゴ"/>
              <a:ea typeface="BIZ UDP新丸ゴ"/>
            </a:endParaRPr>
          </a:p>
          <a:p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・安い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・ありがたい/嬉しい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・これからもずっとやって欲しい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・びっくりした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・コンビニ交付を利用するきっかけになる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・なぜ１０円にしたのか?赤字にならないか？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・もっと違うものにお金を使って欲しい</a:t>
            </a:r>
            <a:endParaRPr lang="ja-JP" altLang="en-US" sz="1600">
              <a:latin typeface="BIZ UDP新丸ゴ"/>
              <a:ea typeface="BIZ UDP新丸ゴ"/>
            </a:endParaRP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600">
                <a:latin typeface="BIZ UDP新丸ゴ"/>
                <a:ea typeface="BIZ UDP新丸ゴ"/>
              </a:rPr>
              <a:t>・そこまでやる必要がない　</a:t>
            </a:r>
            <a:endParaRPr lang="ja-JP" altLang="en-US" sz="1100">
              <a:latin typeface="BIZ UDP新丸ゴ"/>
              <a:ea typeface="BIZ UDP新丸ゴ"/>
            </a:endParaRPr>
          </a:p>
          <a:p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など</a:t>
            </a:r>
            <a:endParaRPr lang="ja-JP" altLang="en-US" sz="1600">
              <a:latin typeface="BIZ UDP新丸ゴ"/>
              <a:ea typeface="BIZ UDP新丸ゴ"/>
            </a:endParaRPr>
          </a:p>
        </p:txBody>
      </p:sp>
      <p:graphicFrame>
        <p:nvGraphicFramePr>
          <p:cNvPr id="1129" name="四角形 174"/>
          <p:cNvGraphicFramePr/>
          <p:nvPr/>
        </p:nvGraphicFramePr>
        <p:xfrm>
          <a:off x="468001" y="843750"/>
          <a:ext cx="4899343" cy="395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30" name="テキスト 187"/>
          <p:cNvSpPr txBox="1"/>
          <p:nvPr/>
        </p:nvSpPr>
        <p:spPr>
          <a:xfrm>
            <a:off x="2844000" y="123750"/>
            <a:ext cx="3236601" cy="52232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2800">
                <a:latin typeface="BIZ UDP新丸ゴ"/>
                <a:ea typeface="BIZ UDP新丸ゴ"/>
              </a:rPr>
              <a:t>キャンペーンの感想</a:t>
            </a:r>
            <a:endParaRPr lang="ja-JP" altLang="en-US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</p:bgPr>
    </p:bg>
    <p:spTree>
      <p:nvGrpSpPr>
        <p:cNvPr id="0" name=""/>
        <p:cNvGrpSpPr/>
        <p:nvPr/>
      </p:nvGrpSpPr>
      <p:grpSpPr/>
      <p:graphicFrame>
        <p:nvGraphicFramePr>
          <p:cNvPr id="1132" name="四角形 109"/>
          <p:cNvGraphicFramePr/>
          <p:nvPr/>
        </p:nvGraphicFramePr>
        <p:xfrm>
          <a:off x="4572000" y="555750"/>
          <a:ext cx="3783628" cy="4334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133" name="四角形 111"/>
          <p:cNvGraphicFramePr/>
          <p:nvPr/>
        </p:nvGraphicFramePr>
        <p:xfrm>
          <a:off x="476400" y="678655"/>
          <a:ext cx="3783628" cy="4464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34" name="テキスト 112"/>
          <p:cNvSpPr txBox="1"/>
          <p:nvPr/>
        </p:nvSpPr>
        <p:spPr>
          <a:xfrm>
            <a:off x="2556001" y="123750"/>
            <a:ext cx="3720708" cy="52232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2800">
                <a:latin typeface="BIZ UDP新丸ゴ"/>
                <a:ea typeface="BIZ UDP新丸ゴ"/>
              </a:rPr>
              <a:t>今後の利用意向と理由</a:t>
            </a:r>
            <a:endParaRPr lang="ja-JP" altLang="en-US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graphicFrame>
        <p:nvGraphicFramePr>
          <p:cNvPr id="1136" name="四角形 116"/>
          <p:cNvGraphicFramePr/>
          <p:nvPr/>
        </p:nvGraphicFramePr>
        <p:xfrm>
          <a:off x="356864" y="588603"/>
          <a:ext cx="4143137" cy="4323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37" name="テキスト 118"/>
          <p:cNvSpPr txBox="1"/>
          <p:nvPr/>
        </p:nvSpPr>
        <p:spPr>
          <a:xfrm>
            <a:off x="252111" y="3291750"/>
            <a:ext cx="4318000" cy="1791906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ja-JP" altLang="en-US" sz="1600">
                <a:latin typeface="BIZ UDP新丸ゴ"/>
                <a:ea typeface="BIZ UDP新丸ゴ"/>
              </a:rPr>
              <a:t>満足度に影響したポイント</a:t>
            </a:r>
            <a:endParaRPr lang="ja-JP" altLang="en-US" sz="1050">
              <a:latin typeface="BIZ UDP新丸ゴ"/>
              <a:ea typeface="BIZ UDP新丸ゴ"/>
            </a:endParaRPr>
          </a:p>
          <a:p>
            <a:endParaRPr lang="ja-JP" altLang="en-US" sz="1050">
              <a:latin typeface="BIZ UDP新丸ゴ"/>
              <a:ea typeface="BIZ UDP新丸ゴ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・手数料が安い/高い：</a:t>
            </a:r>
            <a:r>
              <a:rPr lang="ja-JP" altLang="en-US" sz="1050">
                <a:latin typeface="BIZ UDP新丸ゴ Light"/>
                <a:ea typeface="BIZ UDP新丸ゴ Light"/>
              </a:rPr>
              <a:t>5</a:t>
            </a:r>
            <a:r>
              <a:rPr lang="ja-JP" altLang="en-US" sz="1050">
                <a:latin typeface="BIZ UDP新丸ゴ Light"/>
                <a:ea typeface="BIZ UDP新丸ゴ Light"/>
              </a:rPr>
              <a:t>４</a:t>
            </a:r>
            <a:endParaRPr lang="ja-JP" altLang="en-US" sz="1050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・利用できる時間帯が良い/悪い：52</a:t>
            </a:r>
            <a:endParaRPr lang="ja-JP" altLang="en-US" sz="1050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・発行までの時間が早い/遅い　51</a:t>
            </a:r>
            <a:endParaRPr lang="ja-JP" altLang="en-US" sz="1050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・近くの店舗で利用できた/できない：49</a:t>
            </a:r>
            <a:endParaRPr lang="ja-JP" altLang="en-US" sz="1050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・画面が分かりやすい/分かりにくい：15</a:t>
            </a:r>
            <a:endParaRPr lang="ja-JP" altLang="en-US" sz="1050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・その他：6</a:t>
            </a:r>
            <a:endParaRPr lang="ja-JP" altLang="en-US" sz="1050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　　　　マイナンバー更新期間中使用できず不便。</a:t>
            </a:r>
            <a:endParaRPr lang="ja-JP" altLang="en-US">
              <a:latin typeface="BIZ UDP新丸ゴ Light"/>
              <a:ea typeface="BIZ UDP新丸ゴ Light"/>
            </a:endParaRPr>
          </a:p>
          <a:p>
            <a:r>
              <a:rPr lang="ja-JP" altLang="en-US" sz="1050">
                <a:latin typeface="BIZ UDP新丸ゴ Light"/>
                <a:ea typeface="BIZ UDP新丸ゴ Light"/>
              </a:rPr>
              <a:t>　　　　市役所のマルチコピーは電波が悪すぎる。など</a:t>
            </a:r>
            <a:endParaRPr lang="ja-JP" altLang="en-US" sz="1050">
              <a:latin typeface="BIZ UDP新丸ゴ Light"/>
              <a:ea typeface="BIZ UDP新丸ゴ Light"/>
            </a:endParaRPr>
          </a:p>
        </p:txBody>
      </p:sp>
      <p:sp>
        <p:nvSpPr>
          <p:cNvPr id="1138" name="テキスト 123"/>
          <p:cNvSpPr txBox="1"/>
          <p:nvPr/>
        </p:nvSpPr>
        <p:spPr>
          <a:xfrm>
            <a:off x="2484000" y="105423"/>
            <a:ext cx="4079781" cy="522327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2800">
                <a:latin typeface="BIZ UDP新丸ゴ"/>
                <a:ea typeface="BIZ UDP新丸ゴ"/>
              </a:rPr>
              <a:t>満足度と今後の改善要望</a:t>
            </a:r>
            <a:endParaRPr lang="ja-JP" altLang="en-US" sz="2800">
              <a:latin typeface="BIZ UDP新丸ゴ"/>
              <a:ea typeface="BIZ UDP新丸ゴ"/>
            </a:endParaRPr>
          </a:p>
        </p:txBody>
      </p:sp>
      <p:sp>
        <p:nvSpPr>
          <p:cNvPr id="1139" name="テキスト 124"/>
          <p:cNvSpPr txBox="1"/>
          <p:nvPr/>
        </p:nvSpPr>
        <p:spPr>
          <a:xfrm>
            <a:off x="4500000" y="1655235"/>
            <a:ext cx="4425762" cy="2430542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ja-JP" altLang="en-US" sz="2000">
                <a:latin typeface="BIZ UDP新丸ゴ"/>
                <a:ea typeface="BIZ UDP新丸ゴ"/>
              </a:rPr>
              <a:t>改善要望</a:t>
            </a:r>
            <a:endParaRPr lang="ja-JP" altLang="en-US" sz="1200">
              <a:latin typeface="BIZ UDP新丸ゴ"/>
              <a:ea typeface="BIZ UDP新丸ゴ"/>
            </a:endParaRPr>
          </a:p>
          <a:p>
            <a:endParaRPr lang="ja-JP" altLang="en-US" sz="2000">
              <a:latin typeface="BIZ UDP新丸ゴ"/>
              <a:ea typeface="BIZ UDP新丸ゴ"/>
            </a:endParaRPr>
          </a:p>
          <a:p>
            <a:r>
              <a:rPr lang="ja-JP" altLang="en-US" sz="1200">
                <a:latin typeface="BIZ UDP新丸ゴ"/>
                <a:ea typeface="BIZ UDP新丸ゴ"/>
              </a:rPr>
              <a:t>　</a:t>
            </a:r>
            <a:r>
              <a:rPr lang="ja-JP" altLang="en-US" sz="1600">
                <a:latin typeface="BIZ UDP新丸ゴ"/>
                <a:ea typeface="BIZ UDP新丸ゴ"/>
              </a:rPr>
              <a:t>・高齢者利用率向上の働きかけ</a:t>
            </a:r>
            <a:endParaRPr lang="ja-JP" altLang="en-US" sz="1600">
              <a:latin typeface="BIZ UDP新丸ゴ"/>
              <a:ea typeface="BIZ UDP新丸ゴ"/>
            </a:endParaRPr>
          </a:p>
          <a:p>
            <a:endParaRPr lang="ja-JP" altLang="en-US" sz="1600">
              <a:latin typeface="BIZ UDP新丸ゴ"/>
              <a:ea typeface="BIZ UDP新丸ゴ"/>
            </a:endParaRPr>
          </a:p>
          <a:p>
            <a:r>
              <a:rPr lang="ja-JP" altLang="en-US" sz="1600">
                <a:latin typeface="BIZ UDP新丸ゴ"/>
                <a:ea typeface="BIZ UDP新丸ゴ"/>
              </a:rPr>
              <a:t>　・</a:t>
            </a:r>
            <a:r>
              <a:rPr lang="ja-JP" altLang="en-US" sz="1600">
                <a:latin typeface="BIZ UDP新丸ゴ"/>
                <a:ea typeface="BIZ UDP新丸ゴ"/>
              </a:rPr>
              <a:t>利用方法などのレクチャー</a:t>
            </a:r>
            <a:endParaRPr lang="ja-JP" altLang="en-US" sz="1600">
              <a:latin typeface="BIZ UDP新丸ゴ"/>
              <a:ea typeface="BIZ UDP新丸ゴ"/>
            </a:endParaRPr>
          </a:p>
          <a:p>
            <a:endParaRPr lang="ja-JP" altLang="en-US" sz="1600">
              <a:latin typeface="BIZ UDP新丸ゴ"/>
              <a:ea typeface="BIZ UDP新丸ゴ"/>
            </a:endParaRPr>
          </a:p>
          <a:p>
            <a:r>
              <a:rPr lang="ja-JP" altLang="en-US" sz="1600">
                <a:latin typeface="BIZ UDP新丸ゴ"/>
                <a:ea typeface="BIZ UDP新丸ゴ"/>
              </a:rPr>
              <a:t>　・発行前に</a:t>
            </a:r>
            <a:r>
              <a:rPr lang="ja-JP" altLang="en-US" sz="1600">
                <a:latin typeface="BIZ UDP新丸ゴ"/>
                <a:ea typeface="BIZ UDP新丸ゴ"/>
              </a:rPr>
              <a:t>プレビュー画面があると良い</a:t>
            </a:r>
            <a:endParaRPr lang="ja-JP" altLang="en-US" sz="1600">
              <a:latin typeface="BIZ UDP新丸ゴ"/>
              <a:ea typeface="BIZ UDP新丸ゴ"/>
            </a:endParaRPr>
          </a:p>
          <a:p>
            <a:endParaRPr lang="ja-JP" altLang="en-US" sz="1600">
              <a:latin typeface="BIZ UDP新丸ゴ"/>
              <a:ea typeface="BIZ UDP新丸ゴ"/>
            </a:endParaRPr>
          </a:p>
          <a:p>
            <a:r>
              <a:rPr lang="ja-JP" altLang="en-US" sz="1600">
                <a:latin typeface="BIZ UDP新丸ゴ"/>
                <a:ea typeface="BIZ UDP新丸ゴ"/>
              </a:rPr>
              <a:t>　・</a:t>
            </a:r>
            <a:r>
              <a:rPr lang="ja-JP" altLang="en-US" sz="1600">
                <a:latin typeface="BIZ UDP新丸ゴ"/>
                <a:ea typeface="BIZ UDP新丸ゴ"/>
              </a:rPr>
              <a:t>対応言語を増やす</a:t>
            </a:r>
            <a:endParaRPr lang="ja-JP" altLang="en-US" sz="1200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図形 40"/>
          <p:cNvSpPr/>
          <p:nvPr/>
        </p:nvSpPr>
        <p:spPr>
          <a:xfrm>
            <a:off x="758121" y="1203750"/>
            <a:ext cx="7624287" cy="3605166"/>
          </a:xfrm>
          <a:prstGeom prst="round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p>
            <a:pPr algn="l">
              <a:defRPr lang="ja-JP" altLang="en-US"/>
            </a:pP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アンケート</a:t>
            </a: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回答総数108</a:t>
            </a: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件</a:t>
            </a:r>
            <a:endParaRPr lang="ja-JP" altLang="en-US" sz="2000">
              <a:solidFill>
                <a:schemeClr val="tx1"/>
              </a:solidFill>
              <a:latin typeface="BIZ UDP新丸ゴ"/>
              <a:ea typeface="BIZ UDP新丸ゴ"/>
            </a:endParaRPr>
          </a:p>
          <a:p>
            <a:pPr algn="l">
              <a:defRPr lang="ja-JP" altLang="en-US"/>
            </a:pPr>
            <a:endParaRPr lang="ja-JP" altLang="en-US" sz="2000">
              <a:solidFill>
                <a:schemeClr val="tx1"/>
              </a:solidFill>
              <a:latin typeface="BIZ UDP新丸ゴ"/>
              <a:ea typeface="BIZ UDP新丸ゴ"/>
            </a:endParaRPr>
          </a:p>
          <a:p>
            <a:pPr algn="l">
              <a:defRPr lang="ja-JP" altLang="en-US"/>
            </a:pP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コンビニ証明書コンビニ交付１０円キャンペーンをきっかけとして、コンビニ交付サービスは利用率は上がっており、</a:t>
            </a: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利便性・満足度ともに高い評価</a:t>
            </a: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を得ている。</a:t>
            </a:r>
            <a:endParaRPr lang="ja-JP" altLang="en-US" sz="2000">
              <a:solidFill>
                <a:schemeClr val="tx1"/>
              </a:solidFill>
              <a:latin typeface="BIZ UDP新丸ゴ"/>
              <a:ea typeface="BIZ UDP新丸ゴ"/>
            </a:endParaRPr>
          </a:p>
          <a:p>
            <a:pPr algn="l">
              <a:defRPr lang="ja-JP" altLang="en-US"/>
            </a:pP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なかには、利用方法について</a:t>
            </a: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の</a:t>
            </a: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不安や庁内の電波状況を危惧する声などがあり、改善の余地があると思われる。</a:t>
            </a:r>
            <a:endParaRPr lang="ja-JP" altLang="en-US" sz="2000">
              <a:solidFill>
                <a:schemeClr val="tx1"/>
              </a:solidFill>
              <a:latin typeface="BIZ UDP新丸ゴ"/>
              <a:ea typeface="BIZ UDP新丸ゴ"/>
            </a:endParaRPr>
          </a:p>
          <a:p>
            <a:pPr algn="l">
              <a:defRPr lang="ja-JP" altLang="en-US"/>
            </a:pPr>
            <a:endParaRPr lang="ja-JP" altLang="en-US" sz="2000">
              <a:solidFill>
                <a:schemeClr val="tx1"/>
              </a:solidFill>
              <a:latin typeface="BIZ UDP新丸ゴ"/>
              <a:ea typeface="BIZ UDP新丸ゴ"/>
            </a:endParaRPr>
          </a:p>
          <a:p>
            <a:pPr algn="l">
              <a:defRPr lang="ja-JP" altLang="en-US"/>
            </a:pPr>
            <a:r>
              <a:rPr lang="ja-JP" altLang="en-US" sz="2000">
                <a:solidFill>
                  <a:schemeClr val="tx1"/>
                </a:solidFill>
                <a:latin typeface="BIZ UDP新丸ゴ"/>
                <a:ea typeface="BIZ UDP新丸ゴ"/>
              </a:rPr>
              <a:t>今後は、１０円キャンペーンと操作方法の周知徹底により、コンビニ交付の更なる利用率向上が期待できる。</a:t>
            </a:r>
            <a:endParaRPr lang="ja-JP" altLang="en-US" sz="2400">
              <a:solidFill>
                <a:schemeClr val="tx1"/>
              </a:solidFill>
              <a:latin typeface="BIZ UDP新丸ゴ"/>
              <a:ea typeface="BIZ UDP新丸ゴ"/>
            </a:endParaRPr>
          </a:p>
          <a:p>
            <a:pPr algn="l">
              <a:defRPr lang="ja-JP" altLang="en-US"/>
            </a:pPr>
            <a:endParaRPr lang="ja-JP" altLang="en-US" sz="2000">
              <a:solidFill>
                <a:schemeClr val="tx1"/>
              </a:solidFill>
              <a:latin typeface="UD デジタル 教科書体 NP-B"/>
              <a:ea typeface="UD デジタル 教科書体 NP-B"/>
            </a:endParaRPr>
          </a:p>
          <a:p>
            <a:pPr algn="l">
              <a:defRPr lang="ja-JP" altLang="en-US"/>
            </a:pPr>
            <a:endParaRPr lang="ja-JP" altLang="en-US" sz="2000">
              <a:solidFill>
                <a:schemeClr val="tx1"/>
              </a:solidFill>
              <a:latin typeface="UD デジタル 教科書体 NP-B"/>
              <a:ea typeface="UD デジタル 教科書体 NP-B"/>
            </a:endParaRPr>
          </a:p>
        </p:txBody>
      </p:sp>
      <p:sp>
        <p:nvSpPr>
          <p:cNvPr id="1142" name="テキスト 12"/>
          <p:cNvSpPr txBox="1"/>
          <p:nvPr/>
        </p:nvSpPr>
        <p:spPr>
          <a:xfrm>
            <a:off x="3564000" y="177423"/>
            <a:ext cx="1619171" cy="522327"/>
          </a:xfrm>
          <a:prstGeom prst="rect">
            <a:avLst/>
          </a:prstGeom>
        </p:spPr>
        <p:txBody>
          <a:bodyPr wrap="none">
            <a:spAutoFit/>
          </a:bodyPr>
          <a:p>
            <a:pPr algn="ctr">
              <a:defRPr lang="ja-JP" altLang="en-US"/>
            </a:pPr>
            <a:r>
              <a:rPr lang="ja-JP" altLang="en-US" sz="2800">
                <a:latin typeface="BIZ UDP新丸ゴ"/>
                <a:ea typeface="BIZ UDP新丸ゴ"/>
              </a:rPr>
              <a:t>調査結果</a:t>
            </a:r>
            <a:endParaRPr lang="ja-JP" altLang="en-US" sz="2800">
              <a:latin typeface="BIZ UDP新丸ゴ"/>
              <a:ea typeface="BIZ UDP新丸ゴ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5.0.1</AppVersion>
  <PresentationFormat>ユーザー設定</PresentationFormat>
  <Slides>10</Slides>
  <Notes>0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Administrator</dc:creator>
  <cp:lastModifiedBy>Administrator</cp:lastModifiedBy>
  <dcterms:created xsi:type="dcterms:W3CDTF">2025-09-16T01:36:51Z</dcterms:created>
  <dcterms:modified xsi:type="dcterms:W3CDTF">2026-03-25T23:30:37Z</dcterms:modified>
  <cp:revision>14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